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261" r:id="rId4"/>
    <p:sldId id="262" r:id="rId5"/>
    <p:sldId id="258" r:id="rId6"/>
    <p:sldId id="263" r:id="rId7"/>
    <p:sldId id="275" r:id="rId8"/>
    <p:sldId id="273" r:id="rId9"/>
    <p:sldId id="274" r:id="rId10"/>
    <p:sldId id="264" r:id="rId11"/>
    <p:sldId id="271" r:id="rId12"/>
    <p:sldId id="259" r:id="rId13"/>
    <p:sldId id="260" r:id="rId14"/>
    <p:sldId id="265" r:id="rId15"/>
    <p:sldId id="272" r:id="rId16"/>
    <p:sldId id="266" r:id="rId17"/>
    <p:sldId id="276" r:id="rId18"/>
    <p:sldId id="277" r:id="rId19"/>
    <p:sldId id="27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33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6F7CFD-86CE-45AB-A9F8-6C3D521BD90E}" type="datetimeFigureOut">
              <a:rPr lang="en-US" smtClean="0"/>
              <a:pPr/>
              <a:t>2/5/2008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1DB176-07C0-4551-BA04-5659D5346F6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1DB176-07C0-4551-BA04-5659D5346F6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1DB176-07C0-4551-BA04-5659D5346F69}"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1DB176-07C0-4551-BA04-5659D5346F69}"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1DB176-07C0-4551-BA04-5659D5346F69}"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1DB176-07C0-4551-BA04-5659D5346F69}"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1DB176-07C0-4551-BA04-5659D5346F69}"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1DB176-07C0-4551-BA04-5659D5346F69}"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1DB176-07C0-4551-BA04-5659D5346F69}"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1DB176-07C0-4551-BA04-5659D5346F69}"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1DB176-07C0-4551-BA04-5659D5346F69}"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1DB176-07C0-4551-BA04-5659D5346F69}"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1DB176-07C0-4551-BA04-5659D5346F69}"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1DB176-07C0-4551-BA04-5659D5346F69}"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1DB176-07C0-4551-BA04-5659D5346F69}"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1DB176-07C0-4551-BA04-5659D5346F69}"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1DB176-07C0-4551-BA04-5659D5346F69}"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1DB176-07C0-4551-BA04-5659D5346F69}"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1DB176-07C0-4551-BA04-5659D5346F69}"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1DB176-07C0-4551-BA04-5659D5346F69}"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24FC3CE-1724-4D22-AC16-F06C4E5A6E77}" type="datetimeFigureOut">
              <a:rPr lang="en-US" smtClean="0"/>
              <a:pPr/>
              <a:t>2/5/2008</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8ECAC2E0-408E-4F46-BA14-95B480ED705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24FC3CE-1724-4D22-AC16-F06C4E5A6E77}" type="datetimeFigureOut">
              <a:rPr lang="en-US" smtClean="0"/>
              <a:pPr/>
              <a:t>2/5/2008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AC2E0-408E-4F46-BA14-95B480ED705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224FC3CE-1724-4D22-AC16-F06C4E5A6E77}" type="datetimeFigureOut">
              <a:rPr lang="en-US" smtClean="0"/>
              <a:pPr/>
              <a:t>2/5/2008</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8ECAC2E0-408E-4F46-BA14-95B480ED705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24FC3CE-1724-4D22-AC16-F06C4E5A6E77}" type="datetimeFigureOut">
              <a:rPr lang="en-US" smtClean="0"/>
              <a:pPr/>
              <a:t>2/5/2008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8ECAC2E0-408E-4F46-BA14-95B480ED7051}"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24FC3CE-1724-4D22-AC16-F06C4E5A6E77}" type="datetimeFigureOut">
              <a:rPr lang="en-US" smtClean="0"/>
              <a:pPr/>
              <a:t>2/5/2008</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8ECAC2E0-408E-4F46-BA14-95B480ED7051}"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224FC3CE-1724-4D22-AC16-F06C4E5A6E77}" type="datetimeFigureOut">
              <a:rPr lang="en-US" smtClean="0"/>
              <a:pPr/>
              <a:t>2/5/2008</a:t>
            </a:fld>
            <a:endParaRPr lang="en-US"/>
          </a:p>
        </p:txBody>
      </p:sp>
      <p:sp>
        <p:nvSpPr>
          <p:cNvPr id="10" name="Slide Number Placeholder 9"/>
          <p:cNvSpPr>
            <a:spLocks noGrp="1"/>
          </p:cNvSpPr>
          <p:nvPr>
            <p:ph type="sldNum" sz="quarter" idx="16"/>
          </p:nvPr>
        </p:nvSpPr>
        <p:spPr/>
        <p:txBody>
          <a:bodyPr rtlCol="0"/>
          <a:lstStyle/>
          <a:p>
            <a:fld id="{8ECAC2E0-408E-4F46-BA14-95B480ED7051}"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24FC3CE-1724-4D22-AC16-F06C4E5A6E77}" type="datetimeFigureOut">
              <a:rPr lang="en-US" smtClean="0"/>
              <a:pPr/>
              <a:t>2/5/2008</a:t>
            </a:fld>
            <a:endParaRPr lang="en-US"/>
          </a:p>
        </p:txBody>
      </p:sp>
      <p:sp>
        <p:nvSpPr>
          <p:cNvPr id="12" name="Slide Number Placeholder 11"/>
          <p:cNvSpPr>
            <a:spLocks noGrp="1"/>
          </p:cNvSpPr>
          <p:nvPr>
            <p:ph type="sldNum" sz="quarter" idx="16"/>
          </p:nvPr>
        </p:nvSpPr>
        <p:spPr/>
        <p:txBody>
          <a:bodyPr rtlCol="0"/>
          <a:lstStyle/>
          <a:p>
            <a:fld id="{8ECAC2E0-408E-4F46-BA14-95B480ED7051}"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24FC3CE-1724-4D22-AC16-F06C4E5A6E77}" type="datetimeFigureOut">
              <a:rPr lang="en-US" smtClean="0"/>
              <a:pPr/>
              <a:t>2/5/2008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8ECAC2E0-408E-4F46-BA14-95B480ED705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4FC3CE-1724-4D22-AC16-F06C4E5A6E77}" type="datetimeFigureOut">
              <a:rPr lang="en-US" smtClean="0"/>
              <a:pPr/>
              <a:t>2/5/2008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8ECAC2E0-408E-4F46-BA14-95B480ED705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24FC3CE-1724-4D22-AC16-F06C4E5A6E77}" type="datetimeFigureOut">
              <a:rPr lang="en-US" smtClean="0"/>
              <a:pPr/>
              <a:t>2/5/2008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8ECAC2E0-408E-4F46-BA14-95B480ED7051}"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224FC3CE-1724-4D22-AC16-F06C4E5A6E77}" type="datetimeFigureOut">
              <a:rPr lang="en-US" smtClean="0"/>
              <a:pPr/>
              <a:t>2/5/2008</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8ECAC2E0-408E-4F46-BA14-95B480ED7051}"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24FC3CE-1724-4D22-AC16-F06C4E5A6E77}" type="datetimeFigureOut">
              <a:rPr lang="en-US" smtClean="0"/>
              <a:pPr/>
              <a:t>2/5/2008</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8ECAC2E0-408E-4F46-BA14-95B480ED705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212975"/>
          </a:xfrm>
        </p:spPr>
        <p:txBody>
          <a:bodyPr>
            <a:normAutofit/>
          </a:bodyPr>
          <a:lstStyle/>
          <a:p>
            <a:r>
              <a:rPr lang="en-US" dirty="0" smtClean="0"/>
              <a:t>Change</a:t>
            </a:r>
            <a:br>
              <a:rPr lang="en-US" dirty="0" smtClean="0"/>
            </a:br>
            <a:r>
              <a:rPr lang="en-US" dirty="0" smtClean="0"/>
              <a:t>and</a:t>
            </a:r>
            <a:br>
              <a:rPr lang="en-US" dirty="0" smtClean="0"/>
            </a:br>
            <a:r>
              <a:rPr lang="en-US" dirty="0" smtClean="0"/>
              <a:t>Change Strategies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llan\Desktop\scan0001.jpg"/>
          <p:cNvPicPr>
            <a:picLocks noGrp="1" noChangeAspect="1" noChangeArrowheads="1"/>
          </p:cNvPicPr>
          <p:nvPr>
            <p:ph sz="quarter" idx="1"/>
          </p:nvPr>
        </p:nvPicPr>
        <p:blipFill>
          <a:blip r:embed="rId3" cstate="print"/>
          <a:srcRect/>
          <a:stretch>
            <a:fillRect/>
          </a:stretch>
        </p:blipFill>
        <p:spPr bwMode="auto">
          <a:xfrm>
            <a:off x="1600200" y="152400"/>
            <a:ext cx="5816741" cy="6553200"/>
          </a:xfrm>
          <a:prstGeom prst="rect">
            <a:avLst/>
          </a:prstGeom>
          <a:noFill/>
        </p:spPr>
      </p:pic>
      <p:sp>
        <p:nvSpPr>
          <p:cNvPr id="7" name="TextBox 6"/>
          <p:cNvSpPr txBox="1"/>
          <p:nvPr/>
        </p:nvSpPr>
        <p:spPr>
          <a:xfrm>
            <a:off x="3505200" y="533400"/>
            <a:ext cx="1981200" cy="369332"/>
          </a:xfrm>
          <a:prstGeom prst="rect">
            <a:avLst/>
          </a:prstGeom>
          <a:noFill/>
        </p:spPr>
        <p:txBody>
          <a:bodyPr wrap="square" rtlCol="0">
            <a:spAutoFit/>
          </a:bodyPr>
          <a:lstStyle/>
          <a:p>
            <a:pPr algn="ctr"/>
            <a:r>
              <a:rPr lang="en-US" dirty="0" smtClean="0"/>
              <a:t>Higher Purpose</a:t>
            </a:r>
            <a:endParaRPr lang="en-US" dirty="0"/>
          </a:p>
        </p:txBody>
      </p:sp>
      <p:sp>
        <p:nvSpPr>
          <p:cNvPr id="8" name="TextBox 7"/>
          <p:cNvSpPr txBox="1"/>
          <p:nvPr/>
        </p:nvSpPr>
        <p:spPr>
          <a:xfrm>
            <a:off x="3581400" y="6019800"/>
            <a:ext cx="1828800" cy="369332"/>
          </a:xfrm>
          <a:prstGeom prst="rect">
            <a:avLst/>
          </a:prstGeom>
          <a:noFill/>
        </p:spPr>
        <p:txBody>
          <a:bodyPr wrap="square" rtlCol="0">
            <a:spAutoFit/>
          </a:bodyPr>
          <a:lstStyle/>
          <a:p>
            <a:pPr algn="ctr"/>
            <a:r>
              <a:rPr lang="en-US" dirty="0" smtClean="0"/>
              <a:t>Deeper Fear</a:t>
            </a:r>
            <a:endParaRPr lang="en-US" dirty="0"/>
          </a:p>
        </p:txBody>
      </p:sp>
      <p:sp>
        <p:nvSpPr>
          <p:cNvPr id="10" name="TextBox 9"/>
          <p:cNvSpPr txBox="1"/>
          <p:nvPr/>
        </p:nvSpPr>
        <p:spPr>
          <a:xfrm>
            <a:off x="2362200" y="3276600"/>
            <a:ext cx="1066800" cy="369332"/>
          </a:xfrm>
          <a:prstGeom prst="rect">
            <a:avLst/>
          </a:prstGeom>
          <a:noFill/>
        </p:spPr>
        <p:txBody>
          <a:bodyPr wrap="square" rtlCol="0">
            <a:spAutoFit/>
          </a:bodyPr>
          <a:lstStyle/>
          <a:p>
            <a:r>
              <a:rPr lang="en-US" dirty="0" smtClean="0"/>
              <a:t>Left Pole</a:t>
            </a:r>
            <a:endParaRPr lang="en-US" dirty="0"/>
          </a:p>
        </p:txBody>
      </p:sp>
      <p:sp>
        <p:nvSpPr>
          <p:cNvPr id="11" name="TextBox 10"/>
          <p:cNvSpPr txBox="1"/>
          <p:nvPr/>
        </p:nvSpPr>
        <p:spPr>
          <a:xfrm>
            <a:off x="5562600" y="3276600"/>
            <a:ext cx="1143000" cy="369332"/>
          </a:xfrm>
          <a:prstGeom prst="rect">
            <a:avLst/>
          </a:prstGeom>
          <a:noFill/>
        </p:spPr>
        <p:txBody>
          <a:bodyPr wrap="square" rtlCol="0">
            <a:spAutoFit/>
          </a:bodyPr>
          <a:lstStyle/>
          <a:p>
            <a:r>
              <a:rPr lang="en-US" dirty="0" smtClean="0"/>
              <a:t>Right Pole</a:t>
            </a:r>
            <a:endParaRPr lang="en-US" dirty="0"/>
          </a:p>
        </p:txBody>
      </p:sp>
      <p:sp>
        <p:nvSpPr>
          <p:cNvPr id="12" name="TextBox 11"/>
          <p:cNvSpPr txBox="1"/>
          <p:nvPr/>
        </p:nvSpPr>
        <p:spPr>
          <a:xfrm>
            <a:off x="2362200" y="1143000"/>
            <a:ext cx="1905000" cy="923330"/>
          </a:xfrm>
          <a:prstGeom prst="rect">
            <a:avLst/>
          </a:prstGeom>
          <a:noFill/>
        </p:spPr>
        <p:txBody>
          <a:bodyPr wrap="square" rtlCol="0">
            <a:spAutoFit/>
          </a:bodyPr>
          <a:lstStyle/>
          <a:p>
            <a:r>
              <a:rPr lang="en-US" dirty="0" smtClean="0"/>
              <a:t>Positive results of focusing on left pole.</a:t>
            </a:r>
            <a:endParaRPr lang="en-US" dirty="0"/>
          </a:p>
        </p:txBody>
      </p:sp>
      <p:sp>
        <p:nvSpPr>
          <p:cNvPr id="13" name="TextBox 12"/>
          <p:cNvSpPr txBox="1"/>
          <p:nvPr/>
        </p:nvSpPr>
        <p:spPr>
          <a:xfrm>
            <a:off x="4648200" y="1143000"/>
            <a:ext cx="1905000" cy="923330"/>
          </a:xfrm>
          <a:prstGeom prst="rect">
            <a:avLst/>
          </a:prstGeom>
          <a:noFill/>
        </p:spPr>
        <p:txBody>
          <a:bodyPr wrap="square" rtlCol="0">
            <a:spAutoFit/>
          </a:bodyPr>
          <a:lstStyle/>
          <a:p>
            <a:pPr algn="r"/>
            <a:r>
              <a:rPr lang="en-US" dirty="0" smtClean="0"/>
              <a:t>Positive results of focusing on right pole.</a:t>
            </a:r>
            <a:endParaRPr lang="en-US" dirty="0"/>
          </a:p>
        </p:txBody>
      </p:sp>
      <p:sp>
        <p:nvSpPr>
          <p:cNvPr id="14" name="TextBox 13"/>
          <p:cNvSpPr txBox="1"/>
          <p:nvPr/>
        </p:nvSpPr>
        <p:spPr>
          <a:xfrm>
            <a:off x="2438400" y="4800600"/>
            <a:ext cx="1905000" cy="923330"/>
          </a:xfrm>
          <a:prstGeom prst="rect">
            <a:avLst/>
          </a:prstGeom>
          <a:noFill/>
        </p:spPr>
        <p:txBody>
          <a:bodyPr wrap="square" rtlCol="0">
            <a:spAutoFit/>
          </a:bodyPr>
          <a:lstStyle/>
          <a:p>
            <a:r>
              <a:rPr lang="en-US" dirty="0" smtClean="0"/>
              <a:t>Negative results of over-focusing on left pole.</a:t>
            </a:r>
            <a:endParaRPr lang="en-US" dirty="0"/>
          </a:p>
        </p:txBody>
      </p:sp>
      <p:sp>
        <p:nvSpPr>
          <p:cNvPr id="15" name="TextBox 14"/>
          <p:cNvSpPr txBox="1"/>
          <p:nvPr/>
        </p:nvSpPr>
        <p:spPr>
          <a:xfrm>
            <a:off x="4800600" y="4800600"/>
            <a:ext cx="1905000" cy="923330"/>
          </a:xfrm>
          <a:prstGeom prst="rect">
            <a:avLst/>
          </a:prstGeom>
          <a:noFill/>
        </p:spPr>
        <p:txBody>
          <a:bodyPr wrap="square" rtlCol="0">
            <a:spAutoFit/>
          </a:bodyPr>
          <a:lstStyle/>
          <a:p>
            <a:pPr algn="r"/>
            <a:r>
              <a:rPr lang="en-US" dirty="0" smtClean="0"/>
              <a:t>Negative results of over-focusing on left pole.</a:t>
            </a:r>
            <a:endParaRPr lang="en-US" dirty="0"/>
          </a:p>
        </p:txBody>
      </p:sp>
      <p:sp>
        <p:nvSpPr>
          <p:cNvPr id="16" name="TextBox 15"/>
          <p:cNvSpPr txBox="1"/>
          <p:nvPr/>
        </p:nvSpPr>
        <p:spPr>
          <a:xfrm>
            <a:off x="4191000" y="3276600"/>
            <a:ext cx="685800" cy="369332"/>
          </a:xfrm>
          <a:prstGeom prst="rect">
            <a:avLst/>
          </a:prstGeom>
          <a:solidFill>
            <a:schemeClr val="accent1"/>
          </a:solidFill>
        </p:spPr>
        <p:txBody>
          <a:bodyPr wrap="square" rtlCol="0">
            <a:spAutoFit/>
          </a:bodyPr>
          <a:lstStyle/>
          <a:p>
            <a:r>
              <a:rPr lang="en-US" dirty="0" smtClean="0"/>
              <a:t>And</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llan\Desktop\scan0001.jpg"/>
          <p:cNvPicPr>
            <a:picLocks noGrp="1" noChangeAspect="1" noChangeArrowheads="1"/>
          </p:cNvPicPr>
          <p:nvPr>
            <p:ph sz="quarter" idx="1"/>
          </p:nvPr>
        </p:nvPicPr>
        <p:blipFill>
          <a:blip r:embed="rId3" cstate="print"/>
          <a:srcRect/>
          <a:stretch>
            <a:fillRect/>
          </a:stretch>
        </p:blipFill>
        <p:spPr bwMode="auto">
          <a:xfrm>
            <a:off x="1600200" y="152400"/>
            <a:ext cx="5816741" cy="6553200"/>
          </a:xfrm>
          <a:prstGeom prst="rect">
            <a:avLst/>
          </a:prstGeom>
          <a:noFill/>
        </p:spPr>
      </p:pic>
      <p:sp>
        <p:nvSpPr>
          <p:cNvPr id="7" name="TextBox 6"/>
          <p:cNvSpPr txBox="1"/>
          <p:nvPr/>
        </p:nvSpPr>
        <p:spPr>
          <a:xfrm>
            <a:off x="3657600" y="609600"/>
            <a:ext cx="1676400" cy="369332"/>
          </a:xfrm>
          <a:prstGeom prst="rect">
            <a:avLst/>
          </a:prstGeom>
          <a:noFill/>
        </p:spPr>
        <p:txBody>
          <a:bodyPr wrap="square" rtlCol="0">
            <a:spAutoFit/>
          </a:bodyPr>
          <a:lstStyle/>
          <a:p>
            <a:pPr algn="ctr"/>
            <a:r>
              <a:rPr lang="en-US" dirty="0" smtClean="0"/>
              <a:t>Life</a:t>
            </a:r>
            <a:endParaRPr lang="en-US" dirty="0"/>
          </a:p>
        </p:txBody>
      </p:sp>
      <p:sp>
        <p:nvSpPr>
          <p:cNvPr id="8" name="TextBox 7"/>
          <p:cNvSpPr txBox="1"/>
          <p:nvPr/>
        </p:nvSpPr>
        <p:spPr>
          <a:xfrm>
            <a:off x="3581400" y="6019800"/>
            <a:ext cx="1828800" cy="369332"/>
          </a:xfrm>
          <a:prstGeom prst="rect">
            <a:avLst/>
          </a:prstGeom>
          <a:noFill/>
        </p:spPr>
        <p:txBody>
          <a:bodyPr wrap="square" rtlCol="0">
            <a:spAutoFit/>
          </a:bodyPr>
          <a:lstStyle/>
          <a:p>
            <a:pPr algn="ctr"/>
            <a:r>
              <a:rPr lang="en-US" dirty="0" smtClean="0"/>
              <a:t>Death</a:t>
            </a:r>
            <a:endParaRPr lang="en-US" dirty="0"/>
          </a:p>
        </p:txBody>
      </p:sp>
      <p:sp>
        <p:nvSpPr>
          <p:cNvPr id="10" name="TextBox 9"/>
          <p:cNvSpPr txBox="1"/>
          <p:nvPr/>
        </p:nvSpPr>
        <p:spPr>
          <a:xfrm>
            <a:off x="2362200" y="3276600"/>
            <a:ext cx="1066800" cy="369332"/>
          </a:xfrm>
          <a:prstGeom prst="rect">
            <a:avLst/>
          </a:prstGeom>
          <a:noFill/>
        </p:spPr>
        <p:txBody>
          <a:bodyPr wrap="square" rtlCol="0">
            <a:spAutoFit/>
          </a:bodyPr>
          <a:lstStyle/>
          <a:p>
            <a:r>
              <a:rPr lang="en-US" dirty="0" smtClean="0"/>
              <a:t>Inhale</a:t>
            </a:r>
            <a:endParaRPr lang="en-US" dirty="0"/>
          </a:p>
        </p:txBody>
      </p:sp>
      <p:sp>
        <p:nvSpPr>
          <p:cNvPr id="11" name="TextBox 10"/>
          <p:cNvSpPr txBox="1"/>
          <p:nvPr/>
        </p:nvSpPr>
        <p:spPr>
          <a:xfrm>
            <a:off x="5562600" y="3276600"/>
            <a:ext cx="1143000" cy="369332"/>
          </a:xfrm>
          <a:prstGeom prst="rect">
            <a:avLst/>
          </a:prstGeom>
          <a:noFill/>
        </p:spPr>
        <p:txBody>
          <a:bodyPr wrap="square" rtlCol="0">
            <a:spAutoFit/>
          </a:bodyPr>
          <a:lstStyle/>
          <a:p>
            <a:pPr algn="ctr"/>
            <a:r>
              <a:rPr lang="en-US" dirty="0" smtClean="0"/>
              <a:t>Exhale</a:t>
            </a:r>
            <a:endParaRPr lang="en-US" dirty="0"/>
          </a:p>
        </p:txBody>
      </p:sp>
      <p:sp>
        <p:nvSpPr>
          <p:cNvPr id="12" name="TextBox 11"/>
          <p:cNvSpPr txBox="1"/>
          <p:nvPr/>
        </p:nvSpPr>
        <p:spPr>
          <a:xfrm>
            <a:off x="2362200" y="1143000"/>
            <a:ext cx="1905000" cy="369332"/>
          </a:xfrm>
          <a:prstGeom prst="rect">
            <a:avLst/>
          </a:prstGeom>
          <a:noFill/>
        </p:spPr>
        <p:txBody>
          <a:bodyPr wrap="square" rtlCol="0">
            <a:spAutoFit/>
          </a:bodyPr>
          <a:lstStyle/>
          <a:p>
            <a:r>
              <a:rPr lang="en-US" dirty="0" smtClean="0"/>
              <a:t>Get Oxygen</a:t>
            </a:r>
            <a:endParaRPr lang="en-US" dirty="0"/>
          </a:p>
        </p:txBody>
      </p:sp>
      <p:sp>
        <p:nvSpPr>
          <p:cNvPr id="13" name="TextBox 12"/>
          <p:cNvSpPr txBox="1"/>
          <p:nvPr/>
        </p:nvSpPr>
        <p:spPr>
          <a:xfrm>
            <a:off x="4648200" y="1143000"/>
            <a:ext cx="1905000" cy="646331"/>
          </a:xfrm>
          <a:prstGeom prst="rect">
            <a:avLst/>
          </a:prstGeom>
          <a:noFill/>
        </p:spPr>
        <p:txBody>
          <a:bodyPr wrap="square" rtlCol="0">
            <a:spAutoFit/>
          </a:bodyPr>
          <a:lstStyle/>
          <a:p>
            <a:pPr algn="r"/>
            <a:r>
              <a:rPr lang="en-US" dirty="0" smtClean="0"/>
              <a:t>Clean out carbon dioxide</a:t>
            </a:r>
            <a:endParaRPr lang="en-US" dirty="0"/>
          </a:p>
        </p:txBody>
      </p:sp>
      <p:sp>
        <p:nvSpPr>
          <p:cNvPr id="14" name="TextBox 13"/>
          <p:cNvSpPr txBox="1"/>
          <p:nvPr/>
        </p:nvSpPr>
        <p:spPr>
          <a:xfrm>
            <a:off x="2438400" y="4800600"/>
            <a:ext cx="1905000" cy="646331"/>
          </a:xfrm>
          <a:prstGeom prst="rect">
            <a:avLst/>
          </a:prstGeom>
          <a:noFill/>
        </p:spPr>
        <p:txBody>
          <a:bodyPr wrap="square" rtlCol="0">
            <a:spAutoFit/>
          </a:bodyPr>
          <a:lstStyle/>
          <a:p>
            <a:r>
              <a:rPr lang="en-US" dirty="0" smtClean="0"/>
              <a:t>Too much carbon dioxide</a:t>
            </a:r>
            <a:endParaRPr lang="en-US" dirty="0"/>
          </a:p>
        </p:txBody>
      </p:sp>
      <p:sp>
        <p:nvSpPr>
          <p:cNvPr id="15" name="TextBox 14"/>
          <p:cNvSpPr txBox="1"/>
          <p:nvPr/>
        </p:nvSpPr>
        <p:spPr>
          <a:xfrm>
            <a:off x="4800600" y="4800600"/>
            <a:ext cx="1905000" cy="369332"/>
          </a:xfrm>
          <a:prstGeom prst="rect">
            <a:avLst/>
          </a:prstGeom>
          <a:noFill/>
        </p:spPr>
        <p:txBody>
          <a:bodyPr wrap="square" rtlCol="0">
            <a:spAutoFit/>
          </a:bodyPr>
          <a:lstStyle/>
          <a:p>
            <a:pPr algn="r"/>
            <a:r>
              <a:rPr lang="en-US" dirty="0" smtClean="0"/>
              <a:t>Too little oxygen</a:t>
            </a:r>
            <a:endParaRPr lang="en-US" dirty="0"/>
          </a:p>
        </p:txBody>
      </p:sp>
      <p:sp>
        <p:nvSpPr>
          <p:cNvPr id="16" name="TextBox 15"/>
          <p:cNvSpPr txBox="1"/>
          <p:nvPr/>
        </p:nvSpPr>
        <p:spPr>
          <a:xfrm>
            <a:off x="4191000" y="3276600"/>
            <a:ext cx="685800" cy="369332"/>
          </a:xfrm>
          <a:prstGeom prst="rect">
            <a:avLst/>
          </a:prstGeom>
          <a:solidFill>
            <a:schemeClr val="accent1"/>
          </a:solidFill>
        </p:spPr>
        <p:txBody>
          <a:bodyPr wrap="square" rtlCol="0">
            <a:spAutoFit/>
          </a:bodyPr>
          <a:lstStyle/>
          <a:p>
            <a:r>
              <a:rPr lang="en-US" dirty="0" smtClean="0"/>
              <a:t>And</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Point-Of-View Exercise</a:t>
            </a:r>
            <a:endParaRPr lang="en-US" dirty="0"/>
          </a:p>
        </p:txBody>
      </p:sp>
      <p:sp>
        <p:nvSpPr>
          <p:cNvPr id="3" name="Content Placeholder 2"/>
          <p:cNvSpPr>
            <a:spLocks noGrp="1"/>
          </p:cNvSpPr>
          <p:nvPr>
            <p:ph sz="quarter" idx="1"/>
          </p:nvPr>
        </p:nvSpPr>
        <p:spPr/>
        <p:txBody>
          <a:bodyPr>
            <a:normAutofit lnSpcReduction="10000"/>
          </a:bodyPr>
          <a:lstStyle/>
          <a:p>
            <a:r>
              <a:rPr lang="en-US" i="1" dirty="0" smtClean="0"/>
              <a:t>Team A</a:t>
            </a:r>
            <a:r>
              <a:rPr lang="en-US" dirty="0" smtClean="0"/>
              <a:t> –You are very concerned that your nursing home spends more time focusing on  the interests of the residents than the interests of the nursing home.  You are about to debate a group that is adamant about focusing on the interests of the residents.</a:t>
            </a:r>
          </a:p>
          <a:p>
            <a:r>
              <a:rPr lang="en-US" i="1" dirty="0" smtClean="0"/>
              <a:t>Team B – </a:t>
            </a:r>
            <a:r>
              <a:rPr lang="en-US" dirty="0" smtClean="0"/>
              <a:t>You are very concerned that your nursing home spends more time focusing on the interests of the nursing home than the interests of the residents.  You are about to debate a group that is adamant about focusing on the interests of the nursing home.</a:t>
            </a:r>
            <a:endParaRPr lang="en-US" i="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Point-Of-View Exercise</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Step 1 = Preparation</a:t>
            </a:r>
          </a:p>
          <a:p>
            <a:pPr lvl="1"/>
            <a:r>
              <a:rPr lang="en-US" dirty="0" smtClean="0"/>
              <a:t>With the help of your fellow team members, brainstorm arguments supporting the value of your position and the downside risks of the opposing position.</a:t>
            </a:r>
          </a:p>
          <a:p>
            <a:pPr lvl="1"/>
            <a:endParaRPr lang="en-US" dirty="0"/>
          </a:p>
          <a:p>
            <a:r>
              <a:rPr lang="en-US" dirty="0" smtClean="0"/>
              <a:t>Step 2 = Debate the opposing group</a:t>
            </a:r>
          </a:p>
          <a:p>
            <a:endParaRPr lang="en-US" dirty="0"/>
          </a:p>
          <a:p>
            <a:pPr>
              <a:buNone/>
            </a:pPr>
            <a:r>
              <a:rPr lang="en-US" dirty="0" smtClean="0"/>
              <a:t>Two Objectives:</a:t>
            </a:r>
          </a:p>
          <a:p>
            <a:pPr marL="914400" lvl="1" indent="-514350">
              <a:buFont typeface="+mj-lt"/>
              <a:buAutoNum type="arabicPeriod"/>
            </a:pPr>
            <a:r>
              <a:rPr lang="en-US" dirty="0" smtClean="0"/>
              <a:t>Hold on to your own point of view</a:t>
            </a:r>
          </a:p>
          <a:p>
            <a:pPr marL="914400" lvl="1" indent="-514350">
              <a:buFont typeface="+mj-lt"/>
              <a:buAutoNum type="arabicPeriod"/>
            </a:pPr>
            <a:r>
              <a:rPr lang="en-US" dirty="0" smtClean="0"/>
              <a:t>Get the other team to agree with your point of view.</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llan\Desktop\scan0001.jpg"/>
          <p:cNvPicPr>
            <a:picLocks noGrp="1" noChangeAspect="1" noChangeArrowheads="1"/>
          </p:cNvPicPr>
          <p:nvPr>
            <p:ph sz="quarter" idx="1"/>
          </p:nvPr>
        </p:nvPicPr>
        <p:blipFill>
          <a:blip r:embed="rId3" cstate="print"/>
          <a:srcRect/>
          <a:stretch>
            <a:fillRect/>
          </a:stretch>
        </p:blipFill>
        <p:spPr bwMode="auto">
          <a:xfrm>
            <a:off x="1600200" y="152400"/>
            <a:ext cx="5816741" cy="6553200"/>
          </a:xfrm>
          <a:prstGeom prst="rect">
            <a:avLst/>
          </a:prstGeom>
          <a:noFill/>
        </p:spPr>
      </p:pic>
      <p:sp>
        <p:nvSpPr>
          <p:cNvPr id="3" name="TextBox 2"/>
          <p:cNvSpPr txBox="1"/>
          <p:nvPr/>
        </p:nvSpPr>
        <p:spPr>
          <a:xfrm>
            <a:off x="1905000" y="533400"/>
            <a:ext cx="1447800" cy="369332"/>
          </a:xfrm>
          <a:prstGeom prst="rect">
            <a:avLst/>
          </a:prstGeom>
          <a:noFill/>
        </p:spPr>
        <p:txBody>
          <a:bodyPr wrap="square" rtlCol="0">
            <a:spAutoFit/>
          </a:bodyPr>
          <a:lstStyle/>
          <a:p>
            <a:pPr algn="ctr"/>
            <a:r>
              <a:rPr lang="en-US" dirty="0" smtClean="0"/>
              <a:t>Team A</a:t>
            </a:r>
            <a:endParaRPr lang="en-US" dirty="0"/>
          </a:p>
        </p:txBody>
      </p:sp>
      <p:sp>
        <p:nvSpPr>
          <p:cNvPr id="4" name="TextBox 3"/>
          <p:cNvSpPr txBox="1"/>
          <p:nvPr/>
        </p:nvSpPr>
        <p:spPr>
          <a:xfrm>
            <a:off x="2362200" y="1143000"/>
            <a:ext cx="1905000" cy="1200329"/>
          </a:xfrm>
          <a:prstGeom prst="rect">
            <a:avLst/>
          </a:prstGeom>
          <a:noFill/>
        </p:spPr>
        <p:txBody>
          <a:bodyPr wrap="square" rtlCol="0">
            <a:spAutoFit/>
          </a:bodyPr>
          <a:lstStyle/>
          <a:p>
            <a:r>
              <a:rPr lang="en-US" dirty="0" smtClean="0"/>
              <a:t>Positive results of focusing on the nursing home interests</a:t>
            </a:r>
            <a:endParaRPr lang="en-US" dirty="0"/>
          </a:p>
        </p:txBody>
      </p:sp>
      <p:sp>
        <p:nvSpPr>
          <p:cNvPr id="5" name="TextBox 4"/>
          <p:cNvSpPr txBox="1"/>
          <p:nvPr/>
        </p:nvSpPr>
        <p:spPr>
          <a:xfrm>
            <a:off x="4724400" y="4038600"/>
            <a:ext cx="2057400" cy="1754326"/>
          </a:xfrm>
          <a:prstGeom prst="rect">
            <a:avLst/>
          </a:prstGeom>
          <a:noFill/>
        </p:spPr>
        <p:txBody>
          <a:bodyPr wrap="square" rtlCol="0">
            <a:spAutoFit/>
          </a:bodyPr>
          <a:lstStyle/>
          <a:p>
            <a:pPr algn="r"/>
            <a:r>
              <a:rPr lang="en-US" dirty="0" smtClean="0"/>
              <a:t>Negative results of over-focusing on the resident/family interests </a:t>
            </a:r>
            <a:r>
              <a:rPr lang="en-US" u="sng" dirty="0" smtClean="0"/>
              <a:t>to the neglect of </a:t>
            </a:r>
            <a:r>
              <a:rPr lang="en-US" dirty="0" smtClean="0"/>
              <a:t>nursing home interests</a:t>
            </a:r>
            <a:endParaRPr lang="en-US" dirty="0"/>
          </a:p>
        </p:txBody>
      </p:sp>
      <p:sp>
        <p:nvSpPr>
          <p:cNvPr id="6" name="TextBox 5"/>
          <p:cNvSpPr txBox="1"/>
          <p:nvPr/>
        </p:nvSpPr>
        <p:spPr>
          <a:xfrm>
            <a:off x="2286000" y="3124200"/>
            <a:ext cx="1219200" cy="830997"/>
          </a:xfrm>
          <a:prstGeom prst="rect">
            <a:avLst/>
          </a:prstGeom>
          <a:noFill/>
        </p:spPr>
        <p:txBody>
          <a:bodyPr wrap="square" rtlCol="0">
            <a:spAutoFit/>
          </a:bodyPr>
          <a:lstStyle/>
          <a:p>
            <a:r>
              <a:rPr lang="en-US" sz="1600" dirty="0" smtClean="0"/>
              <a:t>Nursing home interests</a:t>
            </a:r>
          </a:p>
        </p:txBody>
      </p:sp>
      <p:sp>
        <p:nvSpPr>
          <p:cNvPr id="7" name="TextBox 6"/>
          <p:cNvSpPr txBox="1"/>
          <p:nvPr/>
        </p:nvSpPr>
        <p:spPr>
          <a:xfrm>
            <a:off x="5562600" y="3048000"/>
            <a:ext cx="1143000" cy="830997"/>
          </a:xfrm>
          <a:prstGeom prst="rect">
            <a:avLst/>
          </a:prstGeom>
          <a:noFill/>
        </p:spPr>
        <p:txBody>
          <a:bodyPr wrap="square" rtlCol="0">
            <a:spAutoFit/>
          </a:bodyPr>
          <a:lstStyle/>
          <a:p>
            <a:r>
              <a:rPr lang="en-US" sz="1600" dirty="0" smtClean="0"/>
              <a:t>Resident/</a:t>
            </a:r>
          </a:p>
          <a:p>
            <a:r>
              <a:rPr lang="en-US" sz="1600" dirty="0" smtClean="0"/>
              <a:t>Family Interests</a:t>
            </a:r>
          </a:p>
        </p:txBody>
      </p:sp>
      <p:sp>
        <p:nvSpPr>
          <p:cNvPr id="8" name="Rectangle 7"/>
          <p:cNvSpPr/>
          <p:nvPr/>
        </p:nvSpPr>
        <p:spPr>
          <a:xfrm>
            <a:off x="4800600" y="1600200"/>
            <a:ext cx="1447800" cy="923330"/>
          </a:xfrm>
          <a:prstGeom prst="rect">
            <a:avLst/>
          </a:prstGeom>
          <a:noFill/>
        </p:spPr>
        <p:txBody>
          <a:bodyPr wrap="squar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9" name="Rectangle 8"/>
          <p:cNvSpPr/>
          <p:nvPr/>
        </p:nvSpPr>
        <p:spPr>
          <a:xfrm>
            <a:off x="2514600" y="4343400"/>
            <a:ext cx="1447800" cy="923330"/>
          </a:xfrm>
          <a:prstGeom prst="rect">
            <a:avLst/>
          </a:prstGeom>
          <a:noFill/>
        </p:spPr>
        <p:txBody>
          <a:bodyPr wrap="squar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llan\Desktop\scan0001.jpg"/>
          <p:cNvPicPr>
            <a:picLocks noGrp="1" noChangeAspect="1" noChangeArrowheads="1"/>
          </p:cNvPicPr>
          <p:nvPr>
            <p:ph sz="quarter" idx="1"/>
          </p:nvPr>
        </p:nvPicPr>
        <p:blipFill>
          <a:blip r:embed="rId3" cstate="print"/>
          <a:srcRect/>
          <a:stretch>
            <a:fillRect/>
          </a:stretch>
        </p:blipFill>
        <p:spPr bwMode="auto">
          <a:xfrm>
            <a:off x="1600200" y="152400"/>
            <a:ext cx="5816741" cy="6553200"/>
          </a:xfrm>
          <a:prstGeom prst="rect">
            <a:avLst/>
          </a:prstGeom>
          <a:noFill/>
        </p:spPr>
      </p:pic>
      <p:sp>
        <p:nvSpPr>
          <p:cNvPr id="3" name="TextBox 2"/>
          <p:cNvSpPr txBox="1"/>
          <p:nvPr/>
        </p:nvSpPr>
        <p:spPr>
          <a:xfrm>
            <a:off x="1905000" y="533400"/>
            <a:ext cx="1447800" cy="369332"/>
          </a:xfrm>
          <a:prstGeom prst="rect">
            <a:avLst/>
          </a:prstGeom>
          <a:noFill/>
        </p:spPr>
        <p:txBody>
          <a:bodyPr wrap="square" rtlCol="0">
            <a:spAutoFit/>
          </a:bodyPr>
          <a:lstStyle/>
          <a:p>
            <a:pPr algn="ctr"/>
            <a:r>
              <a:rPr lang="en-US" dirty="0" smtClean="0"/>
              <a:t>Team B</a:t>
            </a:r>
            <a:endParaRPr lang="en-US" dirty="0"/>
          </a:p>
        </p:txBody>
      </p:sp>
      <p:sp>
        <p:nvSpPr>
          <p:cNvPr id="4" name="TextBox 3"/>
          <p:cNvSpPr txBox="1"/>
          <p:nvPr/>
        </p:nvSpPr>
        <p:spPr>
          <a:xfrm>
            <a:off x="4724400" y="1143000"/>
            <a:ext cx="1905000" cy="1200329"/>
          </a:xfrm>
          <a:prstGeom prst="rect">
            <a:avLst/>
          </a:prstGeom>
          <a:noFill/>
        </p:spPr>
        <p:txBody>
          <a:bodyPr wrap="square" rtlCol="0">
            <a:spAutoFit/>
          </a:bodyPr>
          <a:lstStyle/>
          <a:p>
            <a:r>
              <a:rPr lang="en-US" dirty="0" smtClean="0"/>
              <a:t>Positive results of focusing on the resident/family interests</a:t>
            </a:r>
            <a:endParaRPr lang="en-US" dirty="0"/>
          </a:p>
        </p:txBody>
      </p:sp>
      <p:sp>
        <p:nvSpPr>
          <p:cNvPr id="5" name="TextBox 4"/>
          <p:cNvSpPr txBox="1"/>
          <p:nvPr/>
        </p:nvSpPr>
        <p:spPr>
          <a:xfrm>
            <a:off x="2362200" y="3886200"/>
            <a:ext cx="1905000" cy="2031325"/>
          </a:xfrm>
          <a:prstGeom prst="rect">
            <a:avLst/>
          </a:prstGeom>
          <a:noFill/>
        </p:spPr>
        <p:txBody>
          <a:bodyPr wrap="square" rtlCol="0">
            <a:spAutoFit/>
          </a:bodyPr>
          <a:lstStyle/>
          <a:p>
            <a:r>
              <a:rPr lang="en-US" dirty="0" smtClean="0"/>
              <a:t>Negative results of over-focusing on the nursing home</a:t>
            </a:r>
          </a:p>
          <a:p>
            <a:r>
              <a:rPr lang="en-US" dirty="0" smtClean="0"/>
              <a:t>interests </a:t>
            </a:r>
            <a:r>
              <a:rPr lang="en-US" u="sng" dirty="0" smtClean="0"/>
              <a:t>to the neglect of </a:t>
            </a:r>
            <a:r>
              <a:rPr lang="en-US" dirty="0" smtClean="0"/>
              <a:t>resident/family  interests</a:t>
            </a:r>
            <a:endParaRPr lang="en-US" dirty="0"/>
          </a:p>
        </p:txBody>
      </p:sp>
      <p:sp>
        <p:nvSpPr>
          <p:cNvPr id="6" name="TextBox 5"/>
          <p:cNvSpPr txBox="1"/>
          <p:nvPr/>
        </p:nvSpPr>
        <p:spPr>
          <a:xfrm>
            <a:off x="2286000" y="3124200"/>
            <a:ext cx="1219200" cy="830997"/>
          </a:xfrm>
          <a:prstGeom prst="rect">
            <a:avLst/>
          </a:prstGeom>
          <a:noFill/>
        </p:spPr>
        <p:txBody>
          <a:bodyPr wrap="square" rtlCol="0">
            <a:spAutoFit/>
          </a:bodyPr>
          <a:lstStyle/>
          <a:p>
            <a:r>
              <a:rPr lang="en-US" sz="1600" dirty="0" smtClean="0"/>
              <a:t>Nursing home interests</a:t>
            </a:r>
          </a:p>
        </p:txBody>
      </p:sp>
      <p:sp>
        <p:nvSpPr>
          <p:cNvPr id="7" name="TextBox 6"/>
          <p:cNvSpPr txBox="1"/>
          <p:nvPr/>
        </p:nvSpPr>
        <p:spPr>
          <a:xfrm>
            <a:off x="5562600" y="3048000"/>
            <a:ext cx="1143000" cy="830997"/>
          </a:xfrm>
          <a:prstGeom prst="rect">
            <a:avLst/>
          </a:prstGeom>
          <a:noFill/>
        </p:spPr>
        <p:txBody>
          <a:bodyPr wrap="square" rtlCol="0">
            <a:spAutoFit/>
          </a:bodyPr>
          <a:lstStyle/>
          <a:p>
            <a:r>
              <a:rPr lang="en-US" sz="1600" dirty="0" smtClean="0"/>
              <a:t>Resident/</a:t>
            </a:r>
          </a:p>
          <a:p>
            <a:r>
              <a:rPr lang="en-US" sz="1600" dirty="0" smtClean="0"/>
              <a:t>Family Interests</a:t>
            </a:r>
          </a:p>
        </p:txBody>
      </p:sp>
      <p:sp>
        <p:nvSpPr>
          <p:cNvPr id="8" name="Rectangle 7"/>
          <p:cNvSpPr/>
          <p:nvPr/>
        </p:nvSpPr>
        <p:spPr>
          <a:xfrm>
            <a:off x="2667000" y="1600200"/>
            <a:ext cx="1447800" cy="923330"/>
          </a:xfrm>
          <a:prstGeom prst="rect">
            <a:avLst/>
          </a:prstGeom>
          <a:noFill/>
        </p:spPr>
        <p:txBody>
          <a:bodyPr wrap="squar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9" name="Rectangle 8"/>
          <p:cNvSpPr/>
          <p:nvPr/>
        </p:nvSpPr>
        <p:spPr>
          <a:xfrm>
            <a:off x="4953000" y="4343400"/>
            <a:ext cx="1447800" cy="923330"/>
          </a:xfrm>
          <a:prstGeom prst="rect">
            <a:avLst/>
          </a:prstGeom>
          <a:noFill/>
        </p:spPr>
        <p:txBody>
          <a:bodyPr wrap="squar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llan\Desktop\scan0001.jpg"/>
          <p:cNvPicPr>
            <a:picLocks noGrp="1" noChangeAspect="1" noChangeArrowheads="1"/>
          </p:cNvPicPr>
          <p:nvPr>
            <p:ph sz="quarter" idx="1"/>
          </p:nvPr>
        </p:nvPicPr>
        <p:blipFill>
          <a:blip r:embed="rId3" cstate="print"/>
          <a:srcRect/>
          <a:stretch>
            <a:fillRect/>
          </a:stretch>
        </p:blipFill>
        <p:spPr bwMode="auto">
          <a:xfrm>
            <a:off x="1600200" y="152400"/>
            <a:ext cx="5816741" cy="6553200"/>
          </a:xfrm>
          <a:prstGeom prst="rect">
            <a:avLst/>
          </a:prstGeom>
          <a:noFill/>
        </p:spPr>
      </p:pic>
      <p:sp>
        <p:nvSpPr>
          <p:cNvPr id="3" name="TextBox 2"/>
          <p:cNvSpPr txBox="1"/>
          <p:nvPr/>
        </p:nvSpPr>
        <p:spPr>
          <a:xfrm>
            <a:off x="3505200" y="533400"/>
            <a:ext cx="1981200" cy="461665"/>
          </a:xfrm>
          <a:prstGeom prst="rect">
            <a:avLst/>
          </a:prstGeom>
          <a:noFill/>
        </p:spPr>
        <p:txBody>
          <a:bodyPr wrap="square" rtlCol="0">
            <a:spAutoFit/>
          </a:bodyPr>
          <a:lstStyle/>
          <a:p>
            <a:pPr algn="ctr"/>
            <a:r>
              <a:rPr lang="en-US" sz="1200" dirty="0" smtClean="0"/>
              <a:t>Thriving Nursing Home and Thriving Residents/Families</a:t>
            </a:r>
            <a:endParaRPr lang="en-US" sz="1200" dirty="0"/>
          </a:p>
        </p:txBody>
      </p:sp>
      <p:sp>
        <p:nvSpPr>
          <p:cNvPr id="4" name="TextBox 3"/>
          <p:cNvSpPr txBox="1"/>
          <p:nvPr/>
        </p:nvSpPr>
        <p:spPr>
          <a:xfrm>
            <a:off x="3581400" y="5943600"/>
            <a:ext cx="1981200" cy="461665"/>
          </a:xfrm>
          <a:prstGeom prst="rect">
            <a:avLst/>
          </a:prstGeom>
          <a:noFill/>
        </p:spPr>
        <p:txBody>
          <a:bodyPr wrap="square" rtlCol="0">
            <a:spAutoFit/>
          </a:bodyPr>
          <a:lstStyle/>
          <a:p>
            <a:pPr algn="ctr"/>
            <a:r>
              <a:rPr lang="en-US" sz="1200" dirty="0" smtClean="0"/>
              <a:t>Declining Nursing Home and Residents/Families</a:t>
            </a:r>
            <a:endParaRPr lang="en-US" sz="1200" dirty="0"/>
          </a:p>
        </p:txBody>
      </p:sp>
      <p:sp>
        <p:nvSpPr>
          <p:cNvPr id="5" name="TextBox 4"/>
          <p:cNvSpPr txBox="1"/>
          <p:nvPr/>
        </p:nvSpPr>
        <p:spPr>
          <a:xfrm>
            <a:off x="2286000" y="3048000"/>
            <a:ext cx="1219200" cy="830997"/>
          </a:xfrm>
          <a:prstGeom prst="rect">
            <a:avLst/>
          </a:prstGeom>
          <a:noFill/>
        </p:spPr>
        <p:txBody>
          <a:bodyPr wrap="square" rtlCol="0">
            <a:spAutoFit/>
          </a:bodyPr>
          <a:lstStyle/>
          <a:p>
            <a:r>
              <a:rPr lang="en-US" sz="1600" dirty="0" smtClean="0"/>
              <a:t>Nursing home interests</a:t>
            </a:r>
          </a:p>
        </p:txBody>
      </p:sp>
      <p:sp>
        <p:nvSpPr>
          <p:cNvPr id="6" name="TextBox 5"/>
          <p:cNvSpPr txBox="1"/>
          <p:nvPr/>
        </p:nvSpPr>
        <p:spPr>
          <a:xfrm>
            <a:off x="5562600" y="3048000"/>
            <a:ext cx="1143000" cy="830997"/>
          </a:xfrm>
          <a:prstGeom prst="rect">
            <a:avLst/>
          </a:prstGeom>
          <a:noFill/>
        </p:spPr>
        <p:txBody>
          <a:bodyPr wrap="square" rtlCol="0">
            <a:spAutoFit/>
          </a:bodyPr>
          <a:lstStyle/>
          <a:p>
            <a:r>
              <a:rPr lang="en-US" sz="1600" dirty="0" smtClean="0"/>
              <a:t>Resident/</a:t>
            </a:r>
          </a:p>
          <a:p>
            <a:r>
              <a:rPr lang="en-US" sz="1600" dirty="0" smtClean="0"/>
              <a:t>Family Interests</a:t>
            </a:r>
          </a:p>
        </p:txBody>
      </p:sp>
      <p:sp>
        <p:nvSpPr>
          <p:cNvPr id="7" name="TextBox 6"/>
          <p:cNvSpPr txBox="1"/>
          <p:nvPr/>
        </p:nvSpPr>
        <p:spPr>
          <a:xfrm>
            <a:off x="2286000" y="1143000"/>
            <a:ext cx="2133600" cy="1200329"/>
          </a:xfrm>
          <a:prstGeom prst="rect">
            <a:avLst/>
          </a:prstGeom>
          <a:noFill/>
        </p:spPr>
        <p:txBody>
          <a:bodyPr wrap="square" rtlCol="0">
            <a:spAutoFit/>
          </a:bodyPr>
          <a:lstStyle/>
          <a:p>
            <a:r>
              <a:rPr lang="en-US" dirty="0" smtClean="0"/>
              <a:t>Step 1: Agree on 4 positive results of focusing on nursing home interests</a:t>
            </a:r>
            <a:endParaRPr lang="en-US" dirty="0"/>
          </a:p>
        </p:txBody>
      </p:sp>
      <p:sp>
        <p:nvSpPr>
          <p:cNvPr id="8" name="TextBox 7"/>
          <p:cNvSpPr txBox="1"/>
          <p:nvPr/>
        </p:nvSpPr>
        <p:spPr>
          <a:xfrm>
            <a:off x="4572000" y="1143000"/>
            <a:ext cx="2133600" cy="1477328"/>
          </a:xfrm>
          <a:prstGeom prst="rect">
            <a:avLst/>
          </a:prstGeom>
          <a:noFill/>
        </p:spPr>
        <p:txBody>
          <a:bodyPr wrap="square" rtlCol="0">
            <a:spAutoFit/>
          </a:bodyPr>
          <a:lstStyle/>
          <a:p>
            <a:pPr algn="r"/>
            <a:r>
              <a:rPr lang="en-US" dirty="0" smtClean="0"/>
              <a:t>Step 2: Agree on 4 positive results of focusing on resident/family interests</a:t>
            </a:r>
            <a:endParaRPr lang="en-US" dirty="0"/>
          </a:p>
        </p:txBody>
      </p:sp>
      <p:sp>
        <p:nvSpPr>
          <p:cNvPr id="9" name="TextBox 8"/>
          <p:cNvSpPr txBox="1"/>
          <p:nvPr/>
        </p:nvSpPr>
        <p:spPr>
          <a:xfrm>
            <a:off x="2362200" y="4038600"/>
            <a:ext cx="2133600" cy="1815882"/>
          </a:xfrm>
          <a:prstGeom prst="rect">
            <a:avLst/>
          </a:prstGeom>
          <a:noFill/>
        </p:spPr>
        <p:txBody>
          <a:bodyPr wrap="square" rtlCol="0">
            <a:spAutoFit/>
          </a:bodyPr>
          <a:lstStyle/>
          <a:p>
            <a:r>
              <a:rPr lang="en-US" sz="1600" dirty="0" smtClean="0"/>
              <a:t>Step 3: Agree on 4 negative results of over-focusing on nursing home interests to the neglect of resident/family interests</a:t>
            </a:r>
            <a:endParaRPr lang="en-US" sz="1600" dirty="0"/>
          </a:p>
        </p:txBody>
      </p:sp>
      <p:sp>
        <p:nvSpPr>
          <p:cNvPr id="10" name="TextBox 9"/>
          <p:cNvSpPr txBox="1"/>
          <p:nvPr/>
        </p:nvSpPr>
        <p:spPr>
          <a:xfrm>
            <a:off x="4572000" y="4038600"/>
            <a:ext cx="2133600" cy="1815882"/>
          </a:xfrm>
          <a:prstGeom prst="rect">
            <a:avLst/>
          </a:prstGeom>
          <a:noFill/>
        </p:spPr>
        <p:txBody>
          <a:bodyPr wrap="square" rtlCol="0">
            <a:spAutoFit/>
          </a:bodyPr>
          <a:lstStyle/>
          <a:p>
            <a:r>
              <a:rPr lang="en-US" sz="1600" dirty="0" smtClean="0"/>
              <a:t>Step 4: Agree on 4 negative results of over-focusing on resident/family interests to the neglect of nursing home interests</a:t>
            </a:r>
            <a:endParaRPr lang="en-US" sz="1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Polarity Management Process</a:t>
            </a:r>
            <a:endParaRPr lang="en-US" dirty="0"/>
          </a:p>
        </p:txBody>
      </p:sp>
      <p:sp>
        <p:nvSpPr>
          <p:cNvPr id="3" name="Content Placeholder 2"/>
          <p:cNvSpPr>
            <a:spLocks noGrp="1"/>
          </p:cNvSpPr>
          <p:nvPr>
            <p:ph sz="quarter" idx="1"/>
          </p:nvPr>
        </p:nvSpPr>
        <p:spPr/>
        <p:txBody>
          <a:bodyPr>
            <a:normAutofit/>
          </a:bodyPr>
          <a:lstStyle/>
          <a:p>
            <a:pPr marL="514350" indent="-514350">
              <a:buFont typeface="+mj-lt"/>
              <a:buAutoNum type="arabicPeriod"/>
            </a:pPr>
            <a:r>
              <a:rPr lang="en-US" dirty="0" smtClean="0"/>
              <a:t>Include key stakeholders</a:t>
            </a:r>
          </a:p>
          <a:p>
            <a:pPr marL="514350" indent="-514350">
              <a:buFont typeface="+mj-lt"/>
              <a:buAutoNum type="arabicPeriod"/>
            </a:pPr>
            <a:r>
              <a:rPr lang="en-US" dirty="0" smtClean="0"/>
              <a:t>Define the difficulty</a:t>
            </a:r>
          </a:p>
          <a:p>
            <a:pPr marL="514350" indent="-514350">
              <a:buFont typeface="+mj-lt"/>
              <a:buAutoNum type="arabicPeriod"/>
            </a:pPr>
            <a:r>
              <a:rPr lang="en-US" dirty="0" smtClean="0"/>
              <a:t>Build the polarity map</a:t>
            </a:r>
          </a:p>
          <a:p>
            <a:pPr marL="514350" indent="-514350">
              <a:buFont typeface="+mj-lt"/>
              <a:buAutoNum type="arabicPeriod"/>
            </a:pPr>
            <a:r>
              <a:rPr lang="en-US" dirty="0" smtClean="0"/>
              <a:t>Understand how this polarity works</a:t>
            </a:r>
          </a:p>
          <a:p>
            <a:pPr marL="514350" indent="-514350">
              <a:buFont typeface="+mj-lt"/>
              <a:buAutoNum type="arabicPeriod"/>
            </a:pPr>
            <a:r>
              <a:rPr lang="en-US" dirty="0" smtClean="0"/>
              <a:t>Develop action plan  to gain/maintain both upsides</a:t>
            </a:r>
          </a:p>
          <a:p>
            <a:pPr marL="514350" indent="-514350">
              <a:buFont typeface="+mj-lt"/>
              <a:buAutoNum type="arabicPeriod"/>
            </a:pPr>
            <a:r>
              <a:rPr lang="en-US" dirty="0" smtClean="0"/>
              <a:t>Implement red flag indicators</a:t>
            </a:r>
          </a:p>
          <a:p>
            <a:pPr marL="514350" indent="-514350">
              <a:buFont typeface="+mj-lt"/>
              <a:buAutoNum type="arabicPeriod"/>
            </a:pPr>
            <a:r>
              <a:rPr lang="en-US" dirty="0" smtClean="0"/>
              <a:t>Assess, monitor and course correct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llan\Desktop\scan0001.jpg"/>
          <p:cNvPicPr>
            <a:picLocks noGrp="1" noChangeAspect="1" noChangeArrowheads="1"/>
          </p:cNvPicPr>
          <p:nvPr>
            <p:ph sz="quarter" idx="1"/>
          </p:nvPr>
        </p:nvPicPr>
        <p:blipFill>
          <a:blip r:embed="rId3" cstate="print"/>
          <a:srcRect/>
          <a:stretch>
            <a:fillRect/>
          </a:stretch>
        </p:blipFill>
        <p:spPr bwMode="auto">
          <a:xfrm>
            <a:off x="2286000" y="914400"/>
            <a:ext cx="5138782" cy="5789404"/>
          </a:xfrm>
          <a:prstGeom prst="rect">
            <a:avLst/>
          </a:prstGeom>
          <a:noFill/>
        </p:spPr>
      </p:pic>
      <p:sp>
        <p:nvSpPr>
          <p:cNvPr id="11" name="TextBox 10"/>
          <p:cNvSpPr txBox="1"/>
          <p:nvPr/>
        </p:nvSpPr>
        <p:spPr>
          <a:xfrm>
            <a:off x="1143000" y="457200"/>
            <a:ext cx="7391400" cy="430887"/>
          </a:xfrm>
          <a:prstGeom prst="rect">
            <a:avLst/>
          </a:prstGeom>
          <a:noFill/>
        </p:spPr>
        <p:txBody>
          <a:bodyPr wrap="square" rtlCol="0">
            <a:spAutoFit/>
          </a:bodyPr>
          <a:lstStyle/>
          <a:p>
            <a:pPr algn="ctr"/>
            <a:r>
              <a:rPr lang="en-US" sz="2200" dirty="0" smtClean="0"/>
              <a:t>Basic Action Steps to Manage a Polarity Well Over Time</a:t>
            </a:r>
            <a:endParaRPr lang="en-US" sz="2200" dirty="0"/>
          </a:p>
        </p:txBody>
      </p:sp>
      <p:sp>
        <p:nvSpPr>
          <p:cNvPr id="12" name="TextBox 11"/>
          <p:cNvSpPr txBox="1"/>
          <p:nvPr/>
        </p:nvSpPr>
        <p:spPr>
          <a:xfrm>
            <a:off x="838200" y="1676400"/>
            <a:ext cx="1828800" cy="2123658"/>
          </a:xfrm>
          <a:prstGeom prst="rect">
            <a:avLst/>
          </a:prstGeom>
          <a:noFill/>
        </p:spPr>
        <p:txBody>
          <a:bodyPr wrap="square" rtlCol="0">
            <a:spAutoFit/>
          </a:bodyPr>
          <a:lstStyle/>
          <a:p>
            <a:r>
              <a:rPr lang="en-US" sz="1200" dirty="0" smtClean="0"/>
              <a:t>Action Plan</a:t>
            </a:r>
          </a:p>
          <a:p>
            <a:r>
              <a:rPr lang="en-US" sz="1200" dirty="0" smtClean="0"/>
              <a:t>1.</a:t>
            </a:r>
          </a:p>
          <a:p>
            <a:r>
              <a:rPr lang="en-US" sz="1200" dirty="0" smtClean="0"/>
              <a:t>2.</a:t>
            </a:r>
          </a:p>
          <a:p>
            <a:r>
              <a:rPr lang="en-US" sz="1200" dirty="0" smtClean="0"/>
              <a:t>3.</a:t>
            </a:r>
          </a:p>
          <a:p>
            <a:r>
              <a:rPr lang="en-US" sz="1200" dirty="0" smtClean="0"/>
              <a:t>4.</a:t>
            </a:r>
          </a:p>
          <a:p>
            <a:r>
              <a:rPr lang="en-US" sz="1200" dirty="0" smtClean="0"/>
              <a:t>When, what? By what date or frequency?</a:t>
            </a:r>
          </a:p>
          <a:p>
            <a:r>
              <a:rPr lang="en-US" sz="1200" dirty="0" smtClean="0"/>
              <a:t>1.</a:t>
            </a:r>
          </a:p>
          <a:p>
            <a:r>
              <a:rPr lang="en-US" sz="1200" dirty="0" smtClean="0"/>
              <a:t>2.</a:t>
            </a:r>
          </a:p>
          <a:p>
            <a:r>
              <a:rPr lang="en-US" sz="1200" dirty="0" smtClean="0"/>
              <a:t>3.</a:t>
            </a:r>
          </a:p>
          <a:p>
            <a:r>
              <a:rPr lang="en-US" sz="1200" dirty="0" smtClean="0"/>
              <a:t>4.</a:t>
            </a:r>
            <a:endParaRPr lang="en-US" sz="1200" dirty="0"/>
          </a:p>
        </p:txBody>
      </p:sp>
      <p:sp>
        <p:nvSpPr>
          <p:cNvPr id="13" name="TextBox 12"/>
          <p:cNvSpPr txBox="1"/>
          <p:nvPr/>
        </p:nvSpPr>
        <p:spPr>
          <a:xfrm>
            <a:off x="7086600" y="1676400"/>
            <a:ext cx="1828800" cy="2123658"/>
          </a:xfrm>
          <a:prstGeom prst="rect">
            <a:avLst/>
          </a:prstGeom>
          <a:noFill/>
        </p:spPr>
        <p:txBody>
          <a:bodyPr wrap="square" rtlCol="0">
            <a:spAutoFit/>
          </a:bodyPr>
          <a:lstStyle/>
          <a:p>
            <a:r>
              <a:rPr lang="en-US" sz="1200" dirty="0" smtClean="0"/>
              <a:t>Action Plan</a:t>
            </a:r>
          </a:p>
          <a:p>
            <a:r>
              <a:rPr lang="en-US" sz="1200" dirty="0" smtClean="0"/>
              <a:t>1.</a:t>
            </a:r>
          </a:p>
          <a:p>
            <a:r>
              <a:rPr lang="en-US" sz="1200" dirty="0" smtClean="0"/>
              <a:t>2.</a:t>
            </a:r>
          </a:p>
          <a:p>
            <a:r>
              <a:rPr lang="en-US" sz="1200" dirty="0" smtClean="0"/>
              <a:t>3.</a:t>
            </a:r>
          </a:p>
          <a:p>
            <a:r>
              <a:rPr lang="en-US" sz="1200" dirty="0" smtClean="0"/>
              <a:t>4.</a:t>
            </a:r>
          </a:p>
          <a:p>
            <a:r>
              <a:rPr lang="en-US" sz="1200" dirty="0" smtClean="0"/>
              <a:t>When, what? By what date or frequency?</a:t>
            </a:r>
          </a:p>
          <a:p>
            <a:r>
              <a:rPr lang="en-US" sz="1200" dirty="0" smtClean="0"/>
              <a:t>1.</a:t>
            </a:r>
          </a:p>
          <a:p>
            <a:r>
              <a:rPr lang="en-US" sz="1200" dirty="0" smtClean="0"/>
              <a:t>2.</a:t>
            </a:r>
          </a:p>
          <a:p>
            <a:r>
              <a:rPr lang="en-US" sz="1200" dirty="0" smtClean="0"/>
              <a:t>3.</a:t>
            </a:r>
          </a:p>
          <a:p>
            <a:r>
              <a:rPr lang="en-US" sz="1200" dirty="0" smtClean="0"/>
              <a:t>4.</a:t>
            </a:r>
            <a:endParaRPr lang="en-US" sz="1200" dirty="0"/>
          </a:p>
        </p:txBody>
      </p:sp>
      <p:cxnSp>
        <p:nvCxnSpPr>
          <p:cNvPr id="15" name="Straight Connector 14"/>
          <p:cNvCxnSpPr/>
          <p:nvPr/>
        </p:nvCxnSpPr>
        <p:spPr>
          <a:xfrm flipV="1">
            <a:off x="533400" y="3810000"/>
            <a:ext cx="8153400" cy="7620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
        <p:nvSpPr>
          <p:cNvPr id="16" name="TextBox 15"/>
          <p:cNvSpPr txBox="1"/>
          <p:nvPr/>
        </p:nvSpPr>
        <p:spPr>
          <a:xfrm>
            <a:off x="609600" y="3962400"/>
            <a:ext cx="2133600" cy="2031325"/>
          </a:xfrm>
          <a:prstGeom prst="rect">
            <a:avLst/>
          </a:prstGeom>
          <a:noFill/>
        </p:spPr>
        <p:txBody>
          <a:bodyPr wrap="square" rtlCol="0">
            <a:spAutoFit/>
          </a:bodyPr>
          <a:lstStyle/>
          <a:p>
            <a:r>
              <a:rPr lang="en-US" dirty="0" smtClean="0"/>
              <a:t>Red Flag Indicators?</a:t>
            </a:r>
          </a:p>
          <a:p>
            <a:endParaRPr lang="en-US" dirty="0" smtClean="0"/>
          </a:p>
          <a:p>
            <a:endParaRPr lang="en-US" dirty="0"/>
          </a:p>
          <a:p>
            <a:r>
              <a:rPr lang="en-US" dirty="0" smtClean="0"/>
              <a:t>Who Will Know?</a:t>
            </a:r>
          </a:p>
          <a:p>
            <a:endParaRPr lang="en-US" dirty="0" smtClean="0"/>
          </a:p>
          <a:p>
            <a:endParaRPr lang="en-US" dirty="0"/>
          </a:p>
          <a:p>
            <a:r>
              <a:rPr lang="en-US" dirty="0" smtClean="0"/>
              <a:t>What Will They Do?</a:t>
            </a:r>
          </a:p>
        </p:txBody>
      </p:sp>
      <p:sp>
        <p:nvSpPr>
          <p:cNvPr id="17" name="TextBox 16"/>
          <p:cNvSpPr txBox="1"/>
          <p:nvPr/>
        </p:nvSpPr>
        <p:spPr>
          <a:xfrm>
            <a:off x="6858000" y="3962400"/>
            <a:ext cx="2133600" cy="2031325"/>
          </a:xfrm>
          <a:prstGeom prst="rect">
            <a:avLst/>
          </a:prstGeom>
          <a:noFill/>
        </p:spPr>
        <p:txBody>
          <a:bodyPr wrap="square" rtlCol="0">
            <a:spAutoFit/>
          </a:bodyPr>
          <a:lstStyle/>
          <a:p>
            <a:r>
              <a:rPr lang="en-US" dirty="0" smtClean="0"/>
              <a:t>Red Flag Indicators?</a:t>
            </a:r>
          </a:p>
          <a:p>
            <a:endParaRPr lang="en-US" dirty="0" smtClean="0"/>
          </a:p>
          <a:p>
            <a:endParaRPr lang="en-US" dirty="0"/>
          </a:p>
          <a:p>
            <a:r>
              <a:rPr lang="en-US" dirty="0" smtClean="0"/>
              <a:t>Who Will Know?</a:t>
            </a:r>
          </a:p>
          <a:p>
            <a:endParaRPr lang="en-US" dirty="0" smtClean="0"/>
          </a:p>
          <a:p>
            <a:endParaRPr lang="en-US" dirty="0"/>
          </a:p>
          <a:p>
            <a:r>
              <a:rPr lang="en-US" dirty="0" smtClean="0"/>
              <a:t>What Will They Do?</a:t>
            </a:r>
          </a:p>
        </p:txBody>
      </p:sp>
      <p:sp>
        <p:nvSpPr>
          <p:cNvPr id="18" name="TextBox 17"/>
          <p:cNvSpPr txBox="1"/>
          <p:nvPr/>
        </p:nvSpPr>
        <p:spPr>
          <a:xfrm>
            <a:off x="2971800" y="4876800"/>
            <a:ext cx="1905000" cy="923330"/>
          </a:xfrm>
          <a:prstGeom prst="rect">
            <a:avLst/>
          </a:prstGeom>
          <a:noFill/>
        </p:spPr>
        <p:txBody>
          <a:bodyPr wrap="square" rtlCol="0">
            <a:spAutoFit/>
          </a:bodyPr>
          <a:lstStyle/>
          <a:p>
            <a:r>
              <a:rPr lang="en-US" dirty="0" smtClean="0"/>
              <a:t>Negative results of over-focusing on left pole.</a:t>
            </a:r>
            <a:endParaRPr lang="en-US" dirty="0"/>
          </a:p>
        </p:txBody>
      </p:sp>
      <p:sp>
        <p:nvSpPr>
          <p:cNvPr id="19" name="TextBox 18"/>
          <p:cNvSpPr txBox="1"/>
          <p:nvPr/>
        </p:nvSpPr>
        <p:spPr>
          <a:xfrm>
            <a:off x="4876800" y="4876800"/>
            <a:ext cx="1905000" cy="923330"/>
          </a:xfrm>
          <a:prstGeom prst="rect">
            <a:avLst/>
          </a:prstGeom>
          <a:noFill/>
        </p:spPr>
        <p:txBody>
          <a:bodyPr wrap="square" rtlCol="0">
            <a:spAutoFit/>
          </a:bodyPr>
          <a:lstStyle/>
          <a:p>
            <a:pPr algn="r"/>
            <a:r>
              <a:rPr lang="en-US" dirty="0" smtClean="0"/>
              <a:t>Negative results of over-focusing on left pole.</a:t>
            </a:r>
            <a:endParaRPr lang="en-US" dirty="0"/>
          </a:p>
        </p:txBody>
      </p:sp>
      <p:sp>
        <p:nvSpPr>
          <p:cNvPr id="20" name="TextBox 19"/>
          <p:cNvSpPr txBox="1"/>
          <p:nvPr/>
        </p:nvSpPr>
        <p:spPr>
          <a:xfrm>
            <a:off x="2895600" y="1752600"/>
            <a:ext cx="1905000" cy="923330"/>
          </a:xfrm>
          <a:prstGeom prst="rect">
            <a:avLst/>
          </a:prstGeom>
          <a:noFill/>
        </p:spPr>
        <p:txBody>
          <a:bodyPr wrap="square" rtlCol="0">
            <a:spAutoFit/>
          </a:bodyPr>
          <a:lstStyle/>
          <a:p>
            <a:r>
              <a:rPr lang="en-US" dirty="0" smtClean="0"/>
              <a:t>Positive results of focusing on left pole.</a:t>
            </a:r>
            <a:endParaRPr lang="en-US" dirty="0"/>
          </a:p>
        </p:txBody>
      </p:sp>
      <p:sp>
        <p:nvSpPr>
          <p:cNvPr id="21" name="TextBox 20"/>
          <p:cNvSpPr txBox="1"/>
          <p:nvPr/>
        </p:nvSpPr>
        <p:spPr>
          <a:xfrm>
            <a:off x="4800600" y="1752600"/>
            <a:ext cx="1905000" cy="923330"/>
          </a:xfrm>
          <a:prstGeom prst="rect">
            <a:avLst/>
          </a:prstGeom>
          <a:noFill/>
        </p:spPr>
        <p:txBody>
          <a:bodyPr wrap="square" rtlCol="0">
            <a:spAutoFit/>
          </a:bodyPr>
          <a:lstStyle/>
          <a:p>
            <a:pPr algn="r"/>
            <a:r>
              <a:rPr lang="en-US" dirty="0" smtClean="0"/>
              <a:t>Positive results of focusing on right pole.</a:t>
            </a:r>
            <a:endParaRPr lang="en-US" dirty="0"/>
          </a:p>
        </p:txBody>
      </p:sp>
      <p:sp>
        <p:nvSpPr>
          <p:cNvPr id="22" name="TextBox 21"/>
          <p:cNvSpPr txBox="1"/>
          <p:nvPr/>
        </p:nvSpPr>
        <p:spPr>
          <a:xfrm>
            <a:off x="3886200" y="1219200"/>
            <a:ext cx="1981200" cy="369332"/>
          </a:xfrm>
          <a:prstGeom prst="rect">
            <a:avLst/>
          </a:prstGeom>
          <a:noFill/>
        </p:spPr>
        <p:txBody>
          <a:bodyPr wrap="square" rtlCol="0">
            <a:spAutoFit/>
          </a:bodyPr>
          <a:lstStyle/>
          <a:p>
            <a:pPr algn="ctr"/>
            <a:r>
              <a:rPr lang="en-US" dirty="0" smtClean="0"/>
              <a:t>Higher Purpose</a:t>
            </a:r>
            <a:endParaRPr lang="en-US" dirty="0"/>
          </a:p>
        </p:txBody>
      </p:sp>
      <p:sp>
        <p:nvSpPr>
          <p:cNvPr id="23" name="TextBox 22"/>
          <p:cNvSpPr txBox="1"/>
          <p:nvPr/>
        </p:nvSpPr>
        <p:spPr>
          <a:xfrm>
            <a:off x="3962400" y="6096000"/>
            <a:ext cx="1828800" cy="369332"/>
          </a:xfrm>
          <a:prstGeom prst="rect">
            <a:avLst/>
          </a:prstGeom>
          <a:noFill/>
        </p:spPr>
        <p:txBody>
          <a:bodyPr wrap="square" rtlCol="0">
            <a:spAutoFit/>
          </a:bodyPr>
          <a:lstStyle/>
          <a:p>
            <a:pPr algn="ctr"/>
            <a:r>
              <a:rPr lang="en-US" dirty="0" smtClean="0"/>
              <a:t>Deeper Fear</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990600"/>
          </a:xfrm>
        </p:spPr>
        <p:txBody>
          <a:bodyPr>
            <a:normAutofit/>
          </a:bodyPr>
          <a:lstStyle/>
          <a:p>
            <a:r>
              <a:rPr lang="en-US" dirty="0" smtClean="0"/>
              <a:t>Regional </a:t>
            </a:r>
            <a:r>
              <a:rPr lang="en-US" dirty="0" err="1" smtClean="0"/>
              <a:t>Collaboratives</a:t>
            </a:r>
            <a:r>
              <a:rPr lang="en-US" dirty="0" smtClean="0"/>
              <a:t> </a:t>
            </a:r>
            <a:r>
              <a:rPr lang="en-US" b="1" dirty="0" smtClean="0"/>
              <a:t>Action Plan</a:t>
            </a:r>
            <a:endParaRPr lang="en-US" b="1" dirty="0"/>
          </a:p>
        </p:txBody>
      </p:sp>
      <p:sp>
        <p:nvSpPr>
          <p:cNvPr id="3" name="Content Placeholder 2"/>
          <p:cNvSpPr>
            <a:spLocks noGrp="1"/>
          </p:cNvSpPr>
          <p:nvPr>
            <p:ph sz="quarter" idx="1"/>
          </p:nvPr>
        </p:nvSpPr>
        <p:spPr>
          <a:xfrm>
            <a:off x="304800" y="1600200"/>
            <a:ext cx="8534400" cy="4495800"/>
          </a:xfrm>
        </p:spPr>
        <p:txBody>
          <a:bodyPr/>
          <a:lstStyle/>
          <a:p>
            <a:pPr>
              <a:buNone/>
            </a:pPr>
            <a:r>
              <a:rPr lang="en-US" dirty="0" smtClean="0"/>
              <a:t>Overall goal:  We want to improve:______________</a:t>
            </a:r>
          </a:p>
          <a:p>
            <a:pPr>
              <a:buNone/>
            </a:pPr>
            <a:r>
              <a:rPr lang="en-US" dirty="0" smtClean="0"/>
              <a:t>__________________________________________</a:t>
            </a:r>
            <a:endParaRPr lang="en-US" dirty="0"/>
          </a:p>
        </p:txBody>
      </p:sp>
      <p:graphicFrame>
        <p:nvGraphicFramePr>
          <p:cNvPr id="6" name="Table 5"/>
          <p:cNvGraphicFramePr>
            <a:graphicFrameLocks noGrp="1"/>
          </p:cNvGraphicFramePr>
          <p:nvPr/>
        </p:nvGraphicFramePr>
        <p:xfrm>
          <a:off x="304800" y="2667000"/>
          <a:ext cx="8534400" cy="4000424"/>
        </p:xfrm>
        <a:graphic>
          <a:graphicData uri="http://schemas.openxmlformats.org/drawingml/2006/table">
            <a:tbl>
              <a:tblPr firstRow="1" bandRow="1">
                <a:tableStyleId>{5C22544A-7EE6-4342-B048-85BDC9FD1C3A}</a:tableStyleId>
              </a:tblPr>
              <a:tblGrid>
                <a:gridCol w="1422400"/>
                <a:gridCol w="1422400"/>
                <a:gridCol w="1422400"/>
                <a:gridCol w="1422400"/>
                <a:gridCol w="1422400"/>
                <a:gridCol w="1422400"/>
              </a:tblGrid>
              <a:tr h="922098">
                <a:tc>
                  <a:txBody>
                    <a:bodyPr/>
                    <a:lstStyle/>
                    <a:p>
                      <a:r>
                        <a:rPr lang="en-US" sz="1200" dirty="0" smtClean="0"/>
                        <a:t>SPECIFIC</a:t>
                      </a:r>
                      <a:r>
                        <a:rPr lang="en-US" sz="1200" baseline="0" dirty="0" smtClean="0"/>
                        <a:t> DELIVERABLES: What needs to be done to accomplish our goal?</a:t>
                      </a:r>
                    </a:p>
                  </a:txBody>
                  <a:tcPr/>
                </a:tc>
                <a:tc>
                  <a:txBody>
                    <a:bodyPr/>
                    <a:lstStyle/>
                    <a:p>
                      <a:r>
                        <a:rPr lang="en-US" sz="1200" dirty="0" smtClean="0"/>
                        <a:t>CRITICAL LINKAGES:</a:t>
                      </a:r>
                    </a:p>
                    <a:p>
                      <a:r>
                        <a:rPr lang="en-US" sz="1200" dirty="0" smtClean="0"/>
                        <a:t>Who needs to be involved within and outside the organization?</a:t>
                      </a:r>
                      <a:endParaRPr lang="en-US" sz="1200" dirty="0"/>
                    </a:p>
                  </a:txBody>
                  <a:tcPr/>
                </a:tc>
                <a:tc>
                  <a:txBody>
                    <a:bodyPr/>
                    <a:lstStyle/>
                    <a:p>
                      <a:r>
                        <a:rPr lang="en-US" sz="1200" dirty="0" smtClean="0"/>
                        <a:t>PERSON RESPONSIBLE: Who will ensure this deliverable is completed?</a:t>
                      </a:r>
                      <a:endParaRPr lang="en-US" sz="1200" dirty="0"/>
                    </a:p>
                  </a:txBody>
                  <a:tcPr/>
                </a:tc>
                <a:tc>
                  <a:txBody>
                    <a:bodyPr/>
                    <a:lstStyle/>
                    <a:p>
                      <a:r>
                        <a:rPr lang="en-US" sz="1200" dirty="0" smtClean="0"/>
                        <a:t>ACTION STEPS: What specific</a:t>
                      </a:r>
                      <a:r>
                        <a:rPr lang="en-US" sz="1200" baseline="0" dirty="0" smtClean="0"/>
                        <a:t> steps need to be taken?</a:t>
                      </a:r>
                      <a:endParaRPr lang="en-US" sz="1200" dirty="0"/>
                    </a:p>
                  </a:txBody>
                  <a:tcPr/>
                </a:tc>
                <a:tc>
                  <a:txBody>
                    <a:bodyPr/>
                    <a:lstStyle/>
                    <a:p>
                      <a:r>
                        <a:rPr lang="en-US" sz="1200" dirty="0" smtClean="0"/>
                        <a:t>PLAN FOR MONITORING PROGRESS:</a:t>
                      </a:r>
                      <a:r>
                        <a:rPr lang="en-US" sz="1200" baseline="0" dirty="0" smtClean="0"/>
                        <a:t>  Who will monitor? How will we monitor?</a:t>
                      </a:r>
                      <a:endParaRPr lang="en-US" sz="1200" dirty="0"/>
                    </a:p>
                  </a:txBody>
                  <a:tcPr/>
                </a:tc>
                <a:tc>
                  <a:txBody>
                    <a:bodyPr/>
                    <a:lstStyle/>
                    <a:p>
                      <a:r>
                        <a:rPr lang="en-US" sz="1200" dirty="0" smtClean="0"/>
                        <a:t>TARGETED DATE</a:t>
                      </a:r>
                      <a:r>
                        <a:rPr lang="en-US" sz="1200" baseline="0" dirty="0" smtClean="0"/>
                        <a:t> FOR COMPLETION:</a:t>
                      </a:r>
                      <a:endParaRPr lang="en-US" sz="1200" dirty="0"/>
                    </a:p>
                  </a:txBody>
                  <a:tcPr/>
                </a:tc>
              </a:tr>
              <a:tr h="401672">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01672">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01672">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01672">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01672">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01672">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01672">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Change Strategies</a:t>
            </a:r>
            <a:endParaRPr lang="en-US" dirty="0"/>
          </a:p>
        </p:txBody>
      </p:sp>
      <p:sp>
        <p:nvSpPr>
          <p:cNvPr id="3" name="Content Placeholder 2"/>
          <p:cNvSpPr>
            <a:spLocks noGrp="1"/>
          </p:cNvSpPr>
          <p:nvPr>
            <p:ph sz="quarter" idx="1"/>
          </p:nvPr>
        </p:nvSpPr>
        <p:spPr/>
        <p:txBody>
          <a:bodyPr/>
          <a:lstStyle/>
          <a:p>
            <a:r>
              <a:rPr lang="en-US" dirty="0" smtClean="0"/>
              <a:t>Power / Coercive</a:t>
            </a:r>
          </a:p>
          <a:p>
            <a:r>
              <a:rPr lang="en-US" dirty="0" smtClean="0"/>
              <a:t>Rational / Economic</a:t>
            </a:r>
          </a:p>
          <a:p>
            <a:r>
              <a:rPr lang="en-US" dirty="0" smtClean="0"/>
              <a:t>Normative / Re-educative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057401"/>
            <a:ext cx="8229600" cy="2743200"/>
          </a:xfrm>
        </p:spPr>
        <p:txBody>
          <a:bodyPr/>
          <a:lstStyle/>
          <a:p>
            <a:pPr>
              <a:buNone/>
            </a:pPr>
            <a:r>
              <a:rPr lang="en-US" dirty="0" smtClean="0"/>
              <a:t>“The opposite of a deeply held truth is not a lie, but another deeply held truth.”</a:t>
            </a:r>
          </a:p>
          <a:p>
            <a:pPr>
              <a:buNone/>
            </a:pPr>
            <a:endParaRPr lang="en-US" dirty="0"/>
          </a:p>
          <a:p>
            <a:pPr algn="r">
              <a:buNone/>
            </a:pPr>
            <a:r>
              <a:rPr lang="en-US" dirty="0" err="1" smtClean="0"/>
              <a:t>Neils</a:t>
            </a:r>
            <a:r>
              <a:rPr lang="en-US" dirty="0" smtClean="0"/>
              <a:t> Bohr, Physicist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llan\AppData\Local\Microsoft\Windows\Temporary Internet Files\Content.IE5\LB1YQH56\scan0002.jpg"/>
          <p:cNvPicPr>
            <a:picLocks noGrp="1" noChangeAspect="1" noChangeArrowheads="1"/>
          </p:cNvPicPr>
          <p:nvPr>
            <p:ph sz="quarter" idx="1"/>
          </p:nvPr>
        </p:nvPicPr>
        <p:blipFill>
          <a:blip r:embed="rId3"/>
          <a:srcRect/>
          <a:stretch>
            <a:fillRect/>
          </a:stretch>
        </p:blipFill>
        <p:spPr bwMode="auto">
          <a:xfrm>
            <a:off x="1600200" y="1752600"/>
            <a:ext cx="5888308" cy="44196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Polarity Management</a:t>
            </a:r>
            <a:endParaRPr lang="en-US" dirty="0"/>
          </a:p>
        </p:txBody>
      </p:sp>
      <p:sp>
        <p:nvSpPr>
          <p:cNvPr id="3" name="Content Placeholder 2"/>
          <p:cNvSpPr>
            <a:spLocks noGrp="1"/>
          </p:cNvSpPr>
          <p:nvPr>
            <p:ph sz="quarter" idx="1"/>
          </p:nvPr>
        </p:nvSpPr>
        <p:spPr>
          <a:xfrm>
            <a:off x="457200" y="1600201"/>
            <a:ext cx="8229600" cy="3505200"/>
          </a:xfrm>
        </p:spPr>
        <p:txBody>
          <a:bodyPr/>
          <a:lstStyle/>
          <a:p>
            <a:pPr>
              <a:buNone/>
            </a:pPr>
            <a:r>
              <a:rPr lang="en-US" dirty="0" smtClean="0"/>
              <a:t>“If you want to teach people a new way of thinking, don’t bother trying to teach them.  Instead, give them a tool, the use of which will lead to new ways of thinking.”</a:t>
            </a:r>
          </a:p>
          <a:p>
            <a:pPr>
              <a:buNone/>
            </a:pPr>
            <a:endParaRPr lang="en-US" dirty="0"/>
          </a:p>
          <a:p>
            <a:pPr algn="r">
              <a:buNone/>
            </a:pPr>
            <a:r>
              <a:rPr lang="en-US" i="1" dirty="0" smtClean="0"/>
              <a:t>Buckminster Fuller</a:t>
            </a:r>
            <a:endParaRPr lang="en-US" i="1" dirty="0"/>
          </a:p>
        </p:txBody>
      </p:sp>
      <p:sp>
        <p:nvSpPr>
          <p:cNvPr id="4" name="TextBox 3"/>
          <p:cNvSpPr txBox="1"/>
          <p:nvPr/>
        </p:nvSpPr>
        <p:spPr>
          <a:xfrm>
            <a:off x="609600" y="5257800"/>
            <a:ext cx="8001000" cy="923330"/>
          </a:xfrm>
          <a:prstGeom prst="rect">
            <a:avLst/>
          </a:prstGeom>
          <a:noFill/>
        </p:spPr>
        <p:txBody>
          <a:bodyPr wrap="square" rtlCol="0">
            <a:spAutoFit/>
          </a:bodyPr>
          <a:lstStyle/>
          <a:p>
            <a:r>
              <a:rPr lang="en-US" dirty="0" smtClean="0"/>
              <a:t>Polarity Management </a:t>
            </a:r>
          </a:p>
          <a:p>
            <a:pPr algn="ctr"/>
            <a:r>
              <a:rPr lang="en-US" dirty="0" smtClean="0"/>
              <a:t>Identifying and Managing Unsolvable Problems</a:t>
            </a:r>
          </a:p>
          <a:p>
            <a:pPr algn="r"/>
            <a:r>
              <a:rPr lang="en-US" dirty="0" smtClean="0"/>
              <a:t>Developed by Barry Johnson, PhD</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Polarities in Healthcare</a:t>
            </a:r>
            <a:endParaRPr lang="en-US" dirty="0"/>
          </a:p>
        </p:txBody>
      </p:sp>
      <p:sp>
        <p:nvSpPr>
          <p:cNvPr id="3" name="Content Placeholder 2"/>
          <p:cNvSpPr>
            <a:spLocks noGrp="1"/>
          </p:cNvSpPr>
          <p:nvPr>
            <p:ph sz="quarter" idx="1"/>
          </p:nvPr>
        </p:nvSpPr>
        <p:spPr>
          <a:xfrm>
            <a:off x="457200" y="1600200"/>
            <a:ext cx="8382000" cy="4525963"/>
          </a:xfrm>
        </p:spPr>
        <p:txBody>
          <a:bodyPr>
            <a:normAutofit fontScale="92500" lnSpcReduction="20000"/>
          </a:bodyPr>
          <a:lstStyle/>
          <a:p>
            <a:pPr algn="ctr">
              <a:buNone/>
            </a:pPr>
            <a:r>
              <a:rPr lang="en-US" dirty="0" smtClean="0"/>
              <a:t>Quality and Cost</a:t>
            </a:r>
          </a:p>
          <a:p>
            <a:pPr algn="ctr">
              <a:buNone/>
            </a:pPr>
            <a:r>
              <a:rPr lang="en-US" dirty="0" smtClean="0"/>
              <a:t>Stability and Change</a:t>
            </a:r>
          </a:p>
          <a:p>
            <a:pPr algn="ctr">
              <a:buNone/>
            </a:pPr>
            <a:r>
              <a:rPr lang="en-US" dirty="0" smtClean="0"/>
              <a:t>Patient needs and Staff needs</a:t>
            </a:r>
          </a:p>
          <a:p>
            <a:pPr algn="ctr">
              <a:buNone/>
            </a:pPr>
            <a:r>
              <a:rPr lang="en-US" dirty="0" smtClean="0"/>
              <a:t>Team and Individual</a:t>
            </a:r>
          </a:p>
          <a:p>
            <a:pPr algn="ctr">
              <a:buNone/>
            </a:pPr>
            <a:r>
              <a:rPr lang="en-US" dirty="0" smtClean="0"/>
              <a:t>Independent Business Units and Integrated Business Units</a:t>
            </a:r>
          </a:p>
          <a:p>
            <a:pPr algn="ctr">
              <a:buNone/>
            </a:pPr>
            <a:r>
              <a:rPr lang="en-US" dirty="0" smtClean="0"/>
              <a:t>Safety and Freedom</a:t>
            </a:r>
          </a:p>
          <a:p>
            <a:pPr algn="ctr">
              <a:buNone/>
            </a:pPr>
            <a:r>
              <a:rPr lang="en-US" dirty="0" smtClean="0"/>
              <a:t>Candor and Diplomacy</a:t>
            </a:r>
          </a:p>
          <a:p>
            <a:pPr algn="ctr">
              <a:buNone/>
            </a:pPr>
            <a:r>
              <a:rPr lang="en-US" dirty="0" smtClean="0"/>
              <a:t>Unconditional Respect and Conditional Respect</a:t>
            </a:r>
          </a:p>
          <a:p>
            <a:pPr algn="ctr">
              <a:buNone/>
            </a:pPr>
            <a:r>
              <a:rPr lang="en-US" dirty="0" smtClean="0"/>
              <a:t>Work and Home</a:t>
            </a:r>
          </a:p>
          <a:p>
            <a:pPr algn="ctr">
              <a:buNone/>
            </a:pPr>
            <a:r>
              <a:rPr lang="en-US" dirty="0" smtClean="0"/>
              <a:t>Impact and Intent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or Polarity</a:t>
            </a:r>
            <a:endParaRPr lang="en-US" dirty="0"/>
          </a:p>
        </p:txBody>
      </p:sp>
      <p:sp>
        <p:nvSpPr>
          <p:cNvPr id="3" name="Content Placeholder 2"/>
          <p:cNvSpPr>
            <a:spLocks noGrp="1"/>
          </p:cNvSpPr>
          <p:nvPr>
            <p:ph sz="quarter" idx="1"/>
          </p:nvPr>
        </p:nvSpPr>
        <p:spPr/>
        <p:txBody>
          <a:bodyPr>
            <a:normAutofit lnSpcReduction="10000"/>
          </a:bodyPr>
          <a:lstStyle/>
          <a:p>
            <a:r>
              <a:rPr lang="en-US" sz="2200" dirty="0" smtClean="0"/>
              <a:t>Is the difficulty ongoing, like breathing?</a:t>
            </a:r>
          </a:p>
          <a:p>
            <a:r>
              <a:rPr lang="en-US" sz="2200" dirty="0" smtClean="0"/>
              <a:t>Are there two alternatives that in interdependent, meaning you can only focus on one pole for so long before you are required to focus on the other pole, like inhaling and exhaling?</a:t>
            </a:r>
          </a:p>
          <a:p>
            <a:r>
              <a:rPr lang="en-US" sz="2200" dirty="0" smtClean="0"/>
              <a:t>Is it necessary , over time, for you to have both identified upsides?</a:t>
            </a:r>
          </a:p>
          <a:p>
            <a:r>
              <a:rPr lang="en-US" sz="2200" dirty="0" smtClean="0"/>
              <a:t>Will focusing on one upside to the neglect of the other eventually undermine your efforts to move toward your higher purpose?</a:t>
            </a:r>
          </a:p>
          <a:p>
            <a:pPr>
              <a:buNone/>
            </a:pPr>
            <a:endParaRPr lang="en-US" sz="2200" dirty="0" smtClean="0"/>
          </a:p>
          <a:p>
            <a:pPr lvl="1"/>
            <a:r>
              <a:rPr lang="en-US" sz="2200" dirty="0" smtClean="0"/>
              <a:t>A “yes” answer to any of these questions suggests this is probably a polarity to manage.</a:t>
            </a:r>
          </a:p>
          <a:p>
            <a:pPr lvl="1"/>
            <a:r>
              <a:rPr lang="en-US" sz="2200" dirty="0" smtClean="0"/>
              <a:t>A “no” answer to all of these questions suggests that this is probably a problem to solve.</a:t>
            </a:r>
            <a:endParaRPr lang="en-US" sz="2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Efforts</a:t>
            </a:r>
            <a:endParaRPr lang="en-US" dirty="0"/>
          </a:p>
        </p:txBody>
      </p:sp>
      <p:sp>
        <p:nvSpPr>
          <p:cNvPr id="3" name="Content Placeholder 2"/>
          <p:cNvSpPr>
            <a:spLocks noGrp="1"/>
          </p:cNvSpPr>
          <p:nvPr>
            <p:ph sz="quarter" idx="1"/>
          </p:nvPr>
        </p:nvSpPr>
        <p:spPr/>
        <p:txBody>
          <a:bodyPr/>
          <a:lstStyle/>
          <a:p>
            <a:pPr>
              <a:buNone/>
            </a:pPr>
            <a:r>
              <a:rPr lang="en-US" dirty="0" smtClean="0"/>
              <a:t>	All change efforts are more effectively seen as part of a polarity map and process</a:t>
            </a:r>
          </a:p>
          <a:p>
            <a:endParaRPr lang="en-US" dirty="0"/>
          </a:p>
          <a:p>
            <a:r>
              <a:rPr lang="en-US" dirty="0" smtClean="0"/>
              <a:t>The polarity will be:</a:t>
            </a:r>
          </a:p>
          <a:p>
            <a:pPr lvl="1"/>
            <a:r>
              <a:rPr lang="en-US" dirty="0" smtClean="0"/>
              <a:t>Unavoidable</a:t>
            </a:r>
          </a:p>
          <a:p>
            <a:pPr lvl="1"/>
            <a:r>
              <a:rPr lang="en-US" dirty="0" smtClean="0"/>
              <a:t>Unsolvable</a:t>
            </a:r>
          </a:p>
          <a:p>
            <a:pPr lvl="1"/>
            <a:r>
              <a:rPr lang="en-US" dirty="0" smtClean="0"/>
              <a:t>Indestructible</a:t>
            </a:r>
          </a:p>
          <a:p>
            <a:pPr lvl="1">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Efforts</a:t>
            </a:r>
            <a:endParaRPr lang="en-US" dirty="0"/>
          </a:p>
        </p:txBody>
      </p:sp>
      <p:sp>
        <p:nvSpPr>
          <p:cNvPr id="3" name="Content Placeholder 2"/>
          <p:cNvSpPr>
            <a:spLocks noGrp="1"/>
          </p:cNvSpPr>
          <p:nvPr>
            <p:ph sz="quarter" idx="1"/>
          </p:nvPr>
        </p:nvSpPr>
        <p:spPr/>
        <p:txBody>
          <a:bodyPr>
            <a:normAutofit/>
          </a:bodyPr>
          <a:lstStyle/>
          <a:p>
            <a:pPr>
              <a:buNone/>
            </a:pPr>
            <a:r>
              <a:rPr lang="en-US" dirty="0" smtClean="0"/>
              <a:t>	All change efforts are more effectively seen as part of a polarity map and process</a:t>
            </a:r>
          </a:p>
          <a:p>
            <a:endParaRPr lang="en-US" dirty="0"/>
          </a:p>
          <a:p>
            <a:r>
              <a:rPr lang="en-US" dirty="0" smtClean="0"/>
              <a:t>Treating a polarity as if it were a problem to solve</a:t>
            </a:r>
          </a:p>
          <a:p>
            <a:pPr lvl="1"/>
            <a:r>
              <a:rPr lang="en-US" dirty="0" smtClean="0"/>
              <a:t>Reduces the attainability</a:t>
            </a:r>
          </a:p>
          <a:p>
            <a:pPr lvl="1"/>
            <a:r>
              <a:rPr lang="en-US" dirty="0" smtClean="0"/>
              <a:t>Slows down the process by increasing resistance</a:t>
            </a:r>
          </a:p>
          <a:p>
            <a:pPr lvl="1"/>
            <a:r>
              <a:rPr lang="en-US" dirty="0" smtClean="0"/>
              <a:t>Even If the resistance is overcome, the goal of the change is inherently unsustainable.</a:t>
            </a:r>
          </a:p>
          <a:p>
            <a:pPr lvl="1">
              <a:buNone/>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437</TotalTime>
  <Words>897</Words>
  <Application>Microsoft Office PowerPoint</Application>
  <PresentationFormat>On-screen Show (4:3)</PresentationFormat>
  <Paragraphs>182</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Median</vt:lpstr>
      <vt:lpstr>Change and Change Strategies</vt:lpstr>
      <vt:lpstr>Three Change Strategies</vt:lpstr>
      <vt:lpstr>Slide 3</vt:lpstr>
      <vt:lpstr>Slide 4</vt:lpstr>
      <vt:lpstr>Polarity Management</vt:lpstr>
      <vt:lpstr>Polarities in Healthcare</vt:lpstr>
      <vt:lpstr>Problem or Polarity</vt:lpstr>
      <vt:lpstr>Change Efforts</vt:lpstr>
      <vt:lpstr>Change Efforts</vt:lpstr>
      <vt:lpstr>Slide 10</vt:lpstr>
      <vt:lpstr>Slide 11</vt:lpstr>
      <vt:lpstr>Point-Of-View Exercise</vt:lpstr>
      <vt:lpstr>Point-Of-View Exercise</vt:lpstr>
      <vt:lpstr>Slide 14</vt:lpstr>
      <vt:lpstr>Slide 15</vt:lpstr>
      <vt:lpstr>Slide 16</vt:lpstr>
      <vt:lpstr>The Polarity Management Process</vt:lpstr>
      <vt:lpstr>Slide 18</vt:lpstr>
      <vt:lpstr>Regional Collaboratives Action Plan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Change</dc:title>
  <dc:creator>Allan</dc:creator>
  <cp:lastModifiedBy>Work</cp:lastModifiedBy>
  <cp:revision>34</cp:revision>
  <dcterms:created xsi:type="dcterms:W3CDTF">2007-11-06T15:47:56Z</dcterms:created>
  <dcterms:modified xsi:type="dcterms:W3CDTF">2008-02-06T04:54:36Z</dcterms:modified>
</cp:coreProperties>
</file>